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lack and white close-up of curved pieces of paper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rey disc against a grey background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Abstract image of two grey discs intersecting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lack and white close-up of woven texture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y abstract curve and lin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ridor of an open-air concrete structure under a partly cloudy sky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View through a mesh-like ceiling under a blue sky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ditya Raj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86104">
              <a:defRPr sz="3905"/>
            </a:pPr>
            <a:r>
              <a:t>Aditya Raj </a:t>
            </a:r>
          </a:p>
          <a:p>
            <a:pPr defTabSz="586104">
              <a:defRPr sz="3905"/>
            </a:pPr>
            <a:r>
              <a:t>RA2311003030555</a:t>
            </a:r>
          </a:p>
          <a:p>
            <a:pPr defTabSz="586104">
              <a:defRPr sz="3905"/>
            </a:pPr>
            <a:r>
              <a:t>CSE(Core)-I</a:t>
            </a:r>
          </a:p>
        </p:txBody>
      </p:sp>
      <p:sp>
        <p:nvSpPr>
          <p:cNvPr id="172" name="Data Mining &amp; Analytic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Mining &amp;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What is Data Mining?"/>
          <p:cNvSpPr txBox="1"/>
          <p:nvPr>
            <p:ph type="title"/>
          </p:nvPr>
        </p:nvSpPr>
        <p:spPr>
          <a:xfrm>
            <a:off x="1206500" y="1977752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What is Data Mining?</a:t>
            </a:r>
          </a:p>
        </p:txBody>
      </p:sp>
      <p:sp>
        <p:nvSpPr>
          <p:cNvPr id="175" name="Think of it as KDD (Knowledge Discovery in Databases). Basically, it’s the &quot;clever&quot; part of finding hidden patterns and trends in giant piles of data so businesses can actually make smart, data-driven decisions instead of just guessing."/>
          <p:cNvSpPr txBox="1"/>
          <p:nvPr>
            <p:ph type="body" idx="1"/>
          </p:nvPr>
        </p:nvSpPr>
        <p:spPr>
          <a:xfrm>
            <a:off x="1206500" y="4995242"/>
            <a:ext cx="21971001" cy="825601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Think of it as </a:t>
            </a:r>
            <a:r>
              <a:rPr b="1"/>
              <a:t>KDD</a:t>
            </a:r>
            <a:r>
              <a:t> (Knowledge Discovery in Databases). Basically, it’s the "clever" part of finding hidden patterns and trends in giant piles of data so businesses can actually make smart, data-driven decisions instead of just guessing.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nalysis vs. Analytics (The &quot;When&quot;)"/>
          <p:cNvSpPr txBox="1"/>
          <p:nvPr>
            <p:ph type="title"/>
          </p:nvPr>
        </p:nvSpPr>
        <p:spPr>
          <a:xfrm>
            <a:off x="1206500" y="1416994"/>
            <a:ext cx="21971001" cy="1689101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400"/>
              </a:spcBef>
              <a:defRPr b="1" spc="0" sz="79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Analysis vs. Analytics (The "When")</a:t>
            </a:r>
          </a:p>
        </p:txBody>
      </p:sp>
      <p:sp>
        <p:nvSpPr>
          <p:cNvPr id="178" name="They sound the same, but they look at different thing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They sound the same, but they look at different things:</a:t>
            </a:r>
          </a:p>
          <a:p>
            <a:pPr indent="-317500" defTabSz="457200">
              <a:spcBef>
                <a:spcPts val="1200"/>
              </a:spcBef>
              <a:buFont typeface="Times Roman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Analysis</a:t>
            </a:r>
            <a:r>
              <a:t>: Looks at the </a:t>
            </a:r>
            <a:r>
              <a:rPr b="1"/>
              <a:t>past</a:t>
            </a:r>
            <a:r>
              <a:t>. It takes apart what already happened to find out </a:t>
            </a:r>
            <a:r>
              <a:rPr i="1"/>
              <a:t>why</a:t>
            </a:r>
            <a:r>
              <a:t> it happened (like reviewing last year’s sales).</a:t>
            </a:r>
          </a:p>
          <a:p>
            <a:pPr indent="-317500" defTabSz="457200">
              <a:spcBef>
                <a:spcPts val="1200"/>
              </a:spcBef>
              <a:buFont typeface="Times Roman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Analytics</a:t>
            </a:r>
            <a:r>
              <a:t>: Looks at the </a:t>
            </a:r>
            <a:r>
              <a:rPr b="1"/>
              <a:t>future</a:t>
            </a:r>
            <a:r>
              <a:t>. It uses that past data to build models and predict what </a:t>
            </a:r>
            <a:r>
              <a:rPr i="1"/>
              <a:t>will</a:t>
            </a:r>
            <a:r>
              <a:t> happen next (like figuring out when to launch a new product to make the most profit).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How Knowledge is Actually Discovered (The KDD Steps)"/>
          <p:cNvSpPr txBox="1"/>
          <p:nvPr>
            <p:ph type="title"/>
          </p:nvPr>
        </p:nvSpPr>
        <p:spPr>
          <a:xfrm>
            <a:off x="1206499" y="1725052"/>
            <a:ext cx="21971001" cy="1689101"/>
          </a:xfrm>
          <a:prstGeom prst="rect">
            <a:avLst/>
          </a:prstGeom>
        </p:spPr>
        <p:txBody>
          <a:bodyPr/>
          <a:lstStyle>
            <a:lvl1pPr defTabSz="1658070">
              <a:defRPr spc="-68" sz="6800"/>
            </a:lvl1pPr>
          </a:lstStyle>
          <a:p>
            <a:pPr/>
            <a:r>
              <a:t>How Knowledge is Actually Discovered (The KDD Steps)</a:t>
            </a:r>
          </a:p>
        </p:txBody>
      </p:sp>
      <p:sp>
        <p:nvSpPr>
          <p:cNvPr id="181" name="It’s not magic; it’s a proces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It’s not magic; it’s a process: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Cleaning</a:t>
            </a:r>
            <a:r>
              <a:t>: Deleting "noise" and mistakes.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Integration</a:t>
            </a:r>
            <a:r>
              <a:t>: Merging data from different places.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Selection/Transformation</a:t>
            </a:r>
            <a:r>
              <a:t>: Picking the right data and formatting it (like scaling numbers).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Data Mining</a:t>
            </a:r>
            <a:r>
              <a:t>: Running algorithms to find patterns.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Pattern Evaluation</a:t>
            </a:r>
            <a:r>
              <a:t>: Deciding which patterns actually matter.</a:t>
            </a:r>
          </a:p>
          <a:p>
            <a:pPr indent="-317500" defTabSz="457200">
              <a:spcBef>
                <a:spcPts val="1200"/>
              </a:spcBef>
              <a:buFont typeface="Times Roman"/>
              <a:buAutoNum type="arabicPeriod" startAt="1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Knowledge Presentation</a:t>
            </a:r>
            <a:r>
              <a:t>: Visualizing everything so people can understand it.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What Kind of Patterns Can We Find?"/>
          <p:cNvSpPr txBox="1"/>
          <p:nvPr>
            <p:ph type="title"/>
          </p:nvPr>
        </p:nvSpPr>
        <p:spPr>
          <a:xfrm>
            <a:off x="1206500" y="1393297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What Kind of Patterns Can We Find?</a:t>
            </a:r>
          </a:p>
        </p:txBody>
      </p:sp>
      <p:sp>
        <p:nvSpPr>
          <p:cNvPr id="184" name="Characterization: Summarizing general traits of a group (e.g., &quot;Our big spenders are usually 40-50 years old&quot;)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Characterization</a:t>
            </a:r>
            <a:r>
              <a:t>: Summarizing general traits of a group (e.g., "Our big spenders are usually 40-50 years old").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Association Analysis</a:t>
            </a:r>
            <a:r>
              <a:t>: Seeing what things happen together (e.g., people who rent action movies often buy popcorn).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Classification</a:t>
            </a:r>
            <a:r>
              <a:t>: Sorting data into labeled categories (e.g., flagging a credit card user as "safe" or "risky").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Clustering</a:t>
            </a:r>
            <a:r>
              <a:t>: Grouping things that are similar when we don’t have labels yet.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Outlier Analysis</a:t>
            </a:r>
            <a:r>
              <a:t>: Finding the "weird" stuff, like potential fraud.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he &quot;Dirty&quot; Data Problem (Preprocessing)"/>
          <p:cNvSpPr txBox="1"/>
          <p:nvPr>
            <p:ph type="title"/>
          </p:nvPr>
        </p:nvSpPr>
        <p:spPr>
          <a:xfrm>
            <a:off x="1206499" y="1322206"/>
            <a:ext cx="21971001" cy="1689101"/>
          </a:xfrm>
          <a:prstGeom prst="rect">
            <a:avLst/>
          </a:prstGeom>
        </p:spPr>
        <p:txBody>
          <a:bodyPr/>
          <a:lstStyle>
            <a:lvl1pPr defTabSz="2292038">
              <a:defRPr spc="-94" sz="9400"/>
            </a:lvl1pPr>
          </a:lstStyle>
          <a:p>
            <a:pPr/>
            <a:r>
              <a:t>The "Dirty" Data Problem (Preprocessing)</a:t>
            </a:r>
          </a:p>
        </p:txBody>
      </p:sp>
      <p:sp>
        <p:nvSpPr>
          <p:cNvPr id="187" name="Real-world data is usually messy—missing values, human errors, or just plain &quot;noise&quot;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Real-world data is usually messy—missing values, human errors, or just plain "noise".</a:t>
            </a:r>
          </a:p>
          <a:p>
            <a:pPr marL="457199" indent="-317499" defTabSz="457200">
              <a:spcBef>
                <a:spcPts val="1200"/>
              </a:spcBef>
              <a:buFont typeface="Times Roman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Cleaning</a:t>
            </a:r>
            <a:r>
              <a:t>: We either ignore missing rows or fill them in with averages.</a:t>
            </a:r>
          </a:p>
          <a:p>
            <a:pPr marL="457199" indent="-317499" defTabSz="457200">
              <a:spcBef>
                <a:spcPts val="1200"/>
              </a:spcBef>
              <a:buFont typeface="Times Roman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Reduction</a:t>
            </a:r>
            <a:r>
              <a:t>: Making the data smaller (so it’s faster to process) without losing the main info.</a:t>
            </a:r>
          </a:p>
          <a:p>
            <a:pPr marL="457199" indent="-317499" defTabSz="457200">
              <a:spcBef>
                <a:spcPts val="1200"/>
              </a:spcBef>
              <a:buFont typeface="Times Roman"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Normalization</a:t>
            </a:r>
            <a:r>
              <a:t>: Putting everything on the same scale (like 0 to 1) so one big number doesn't mess up the whole math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Why it’s Hard to Do (Challenges)"/>
          <p:cNvSpPr txBox="1"/>
          <p:nvPr>
            <p:ph type="title"/>
          </p:nvPr>
        </p:nvSpPr>
        <p:spPr>
          <a:xfrm>
            <a:off x="1206500" y="1227419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Why it’s Hard to Do (Challenges)</a:t>
            </a:r>
          </a:p>
        </p:txBody>
      </p:sp>
      <p:sp>
        <p:nvSpPr>
          <p:cNvPr id="190" name="Privacy: It’s creepy if companies know too much about your habits without you knowing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Privacy</a:t>
            </a:r>
            <a:r>
              <a:t>: It’s creepy if companies know too much about your habits without you knowing.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Performance</a:t>
            </a:r>
            <a:r>
              <a:t>: Processing terabytes of data is slow and expensive.</a:t>
            </a:r>
          </a:p>
          <a:p>
            <a:pPr marL="0" indent="0" defTabSz="457200">
              <a:spcBef>
                <a:spcPts val="1200"/>
              </a:spcBef>
              <a:buSzTx/>
              <a:buNone/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Complexity</a:t>
            </a:r>
            <a:r>
              <a:t>: Real data isn't just numbers; it's also videos, photos, and maps.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al-World Uses"/>
          <p:cNvSpPr txBox="1"/>
          <p:nvPr>
            <p:ph type="title"/>
          </p:nvPr>
        </p:nvSpPr>
        <p:spPr>
          <a:xfrm>
            <a:off x="1206500" y="1977752"/>
            <a:ext cx="21971001" cy="1689101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1400"/>
              </a:spcBef>
              <a:defRPr b="1" spc="0" sz="8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Real-World Uses</a:t>
            </a:r>
          </a:p>
        </p:txBody>
      </p:sp>
      <p:sp>
        <p:nvSpPr>
          <p:cNvPr id="193" name="Health: Detecting fraud in insurance or predicting patient needs.…"/>
          <p:cNvSpPr txBox="1"/>
          <p:nvPr>
            <p:ph type="body" idx="1"/>
          </p:nvPr>
        </p:nvSpPr>
        <p:spPr>
          <a:xfrm>
            <a:off x="1206500" y="4924152"/>
            <a:ext cx="21971000" cy="8256012"/>
          </a:xfrm>
          <a:prstGeom prst="rect">
            <a:avLst/>
          </a:prstGeom>
        </p:spPr>
        <p:txBody>
          <a:bodyPr/>
          <a:lstStyle/>
          <a:p>
            <a:pPr marL="457199" indent="-317499" defTabSz="457200">
              <a:spcBef>
                <a:spcPts val="1200"/>
              </a:spcBef>
              <a:buFont typeface="Times Roman"/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Health</a:t>
            </a:r>
            <a:r>
              <a:t>: Detecting fraud in insurance or predicting patient needs.</a:t>
            </a:r>
          </a:p>
          <a:p>
            <a:pPr marL="457199" indent="-317499" defTabSz="457200">
              <a:spcBef>
                <a:spcPts val="1200"/>
              </a:spcBef>
              <a:buFont typeface="Times Roman"/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Shopping</a:t>
            </a:r>
            <a:r>
              <a:t>: "Market Basket Analysis" helps stores know what to put on sale together.</a:t>
            </a:r>
          </a:p>
          <a:p>
            <a:pPr marL="457199" indent="-317499" defTabSz="457200">
              <a:spcBef>
                <a:spcPts val="1200"/>
              </a:spcBef>
              <a:buFont typeface="Times Roman"/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Education</a:t>
            </a:r>
            <a:r>
              <a:t>: Predicting how students will perform so they can get help sooner.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HANK YOU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